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unnel Display"/>
      <p:regular r:id="rId17"/>
    </p:embeddedFont>
    <p:embeddedFont>
      <p:font typeface="Funnel Sans"/>
      <p:regular r:id="rId18"/>
    </p:embeddedFont>
    <p:embeddedFont>
      <p:font typeface="Funnel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93263"/>
            <a:ext cx="7468553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🔌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Electricity Price Prediction with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8714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delivers an end-to-end machine learning solution for forecasting electricity prices, a critical capability for energy market participants, grid operators, and large-scale consumers.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8087"/>
            <a:ext cx="8374023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⚠️</a:t>
            </a:r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Project Limitations &amp; Considerations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93774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While robust, this project acknowledges certain limitations that guide future development and application.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589967"/>
            <a:ext cx="4158734" cy="3716298"/>
          </a:xfrm>
          <a:prstGeom prst="roundRect">
            <a:avLst>
              <a:gd name="adj" fmla="val 3937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2589967"/>
            <a:ext cx="121920" cy="3716298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28597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Complexity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3355300"/>
            <a:ext cx="352770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Linear models might not fully capture highly complex, non-linear relationships inherent in electricity price dynamics, and their default feature interactions are limited.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589967"/>
            <a:ext cx="4158734" cy="3716298"/>
          </a:xfrm>
          <a:prstGeom prst="roundRect">
            <a:avLst>
              <a:gd name="adj" fmla="val 3937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5293" y="2589967"/>
            <a:ext cx="121920" cy="3716298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0" name="Text 8"/>
          <p:cNvSpPr/>
          <p:nvPr/>
        </p:nvSpPr>
        <p:spPr>
          <a:xfrm>
            <a:off x="5597009" y="28597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Assumptions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97009" y="3355300"/>
            <a:ext cx="352770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current approach assumes stationarity in price relationships, and a simple IQR-based outlier removal may not be universally optimal. The model is also limited to the provided feature set.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589967"/>
            <a:ext cx="4158853" cy="3716298"/>
          </a:xfrm>
          <a:prstGeom prst="roundRect">
            <a:avLst>
              <a:gd name="adj" fmla="val 3937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3343" y="2589967"/>
            <a:ext cx="121920" cy="3716298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4" name="Text 12"/>
          <p:cNvSpPr/>
          <p:nvPr/>
        </p:nvSpPr>
        <p:spPr>
          <a:xfrm>
            <a:off x="9995059" y="2859762"/>
            <a:ext cx="35278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Production Considerations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5059" y="3707249"/>
            <a:ext cx="352782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implementation lacks advanced features like model versioning, robust error handling, and a direct API or web interface for real-time deployment.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657546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serves as a foundational step, demonstrating a machine learning approach to electricity price prediction using Jupyter Notebook and scikit-learn.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751" y="831771"/>
            <a:ext cx="6481882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📌</a:t>
            </a:r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Project Overview: Core Capabilities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71751" y="1970365"/>
            <a:ext cx="4301014" cy="2934414"/>
          </a:xfrm>
          <a:prstGeom prst="roundRect">
            <a:avLst>
              <a:gd name="adj" fmla="val 3739"/>
            </a:avLst>
          </a:prstGeom>
          <a:solidFill>
            <a:srgbClr val="FAF5EB"/>
          </a:solidFill>
          <a:ln/>
        </p:spPr>
      </p:sp>
      <p:sp>
        <p:nvSpPr>
          <p:cNvPr id="4" name="Shape 2"/>
          <p:cNvSpPr/>
          <p:nvPr/>
        </p:nvSpPr>
        <p:spPr>
          <a:xfrm>
            <a:off x="671751" y="1947505"/>
            <a:ext cx="4301014" cy="91440"/>
          </a:xfrm>
          <a:prstGeom prst="roundRect">
            <a:avLst>
              <a:gd name="adj" fmla="val 88165"/>
            </a:avLst>
          </a:prstGeom>
          <a:solidFill>
            <a:srgbClr val="3371A5"/>
          </a:solidFill>
          <a:ln/>
        </p:spPr>
      </p:sp>
      <p:sp>
        <p:nvSpPr>
          <p:cNvPr id="5" name="Shape 3"/>
          <p:cNvSpPr/>
          <p:nvPr/>
        </p:nvSpPr>
        <p:spPr>
          <a:xfrm>
            <a:off x="2534364" y="1682472"/>
            <a:ext cx="575786" cy="575786"/>
          </a:xfrm>
          <a:prstGeom prst="roundRect">
            <a:avLst>
              <a:gd name="adj" fmla="val 158809"/>
            </a:avLst>
          </a:prstGeom>
          <a:solidFill>
            <a:srgbClr val="3371A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07124" y="1855232"/>
            <a:ext cx="230267" cy="2302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6539" y="2450187"/>
            <a:ext cx="316313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Comprehensive Data Analysis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6539" y="2847618"/>
            <a:ext cx="3871436" cy="153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Leveraging Pandas for exploratory data analysis (EDA), statistical analysis, and robust data profiling. Includes advanced handling of missing values and rigorous data quality checks.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64693" y="1970365"/>
            <a:ext cx="4301014" cy="2934414"/>
          </a:xfrm>
          <a:prstGeom prst="roundRect">
            <a:avLst>
              <a:gd name="adj" fmla="val 3739"/>
            </a:avLst>
          </a:prstGeom>
          <a:solidFill>
            <a:srgbClr val="FAF5EB"/>
          </a:solidFill>
          <a:ln/>
        </p:spPr>
      </p:sp>
      <p:sp>
        <p:nvSpPr>
          <p:cNvPr id="10" name="Shape 7"/>
          <p:cNvSpPr/>
          <p:nvPr/>
        </p:nvSpPr>
        <p:spPr>
          <a:xfrm>
            <a:off x="5164693" y="1947505"/>
            <a:ext cx="4301014" cy="91440"/>
          </a:xfrm>
          <a:prstGeom prst="roundRect">
            <a:avLst>
              <a:gd name="adj" fmla="val 88165"/>
            </a:avLst>
          </a:prstGeom>
          <a:solidFill>
            <a:srgbClr val="3371A5"/>
          </a:solidFill>
          <a:ln/>
        </p:spPr>
      </p:sp>
      <p:sp>
        <p:nvSpPr>
          <p:cNvPr id="11" name="Shape 8"/>
          <p:cNvSpPr/>
          <p:nvPr/>
        </p:nvSpPr>
        <p:spPr>
          <a:xfrm>
            <a:off x="7027307" y="1682472"/>
            <a:ext cx="575786" cy="575786"/>
          </a:xfrm>
          <a:prstGeom prst="roundRect">
            <a:avLst>
              <a:gd name="adj" fmla="val 158809"/>
            </a:avLst>
          </a:prstGeom>
          <a:solidFill>
            <a:srgbClr val="3371A5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67" y="1855232"/>
            <a:ext cx="230267" cy="23026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79482" y="2450187"/>
            <a:ext cx="3217307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Advanced Data Preprocessing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379482" y="2847618"/>
            <a:ext cx="3871436" cy="1842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Featuring outlier detection and removal using the Interquartile Range (IQR) method, feature scaling with StandardScaler, and sophisticated time-series feature engineering. Ensures temporal ordering preservation during train-test splits.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9657636" y="1970365"/>
            <a:ext cx="4301014" cy="2934414"/>
          </a:xfrm>
          <a:prstGeom prst="roundRect">
            <a:avLst>
              <a:gd name="adj" fmla="val 3739"/>
            </a:avLst>
          </a:prstGeom>
          <a:solidFill>
            <a:srgbClr val="FAF5EB"/>
          </a:solidFill>
          <a:ln/>
        </p:spPr>
      </p:sp>
      <p:sp>
        <p:nvSpPr>
          <p:cNvPr id="16" name="Shape 12"/>
          <p:cNvSpPr/>
          <p:nvPr/>
        </p:nvSpPr>
        <p:spPr>
          <a:xfrm>
            <a:off x="9657636" y="1947505"/>
            <a:ext cx="4301014" cy="91440"/>
          </a:xfrm>
          <a:prstGeom prst="roundRect">
            <a:avLst>
              <a:gd name="adj" fmla="val 88165"/>
            </a:avLst>
          </a:prstGeom>
          <a:solidFill>
            <a:srgbClr val="3371A5"/>
          </a:solidFill>
          <a:ln/>
        </p:spPr>
      </p:sp>
      <p:sp>
        <p:nvSpPr>
          <p:cNvPr id="17" name="Shape 13"/>
          <p:cNvSpPr/>
          <p:nvPr/>
        </p:nvSpPr>
        <p:spPr>
          <a:xfrm>
            <a:off x="11520249" y="1682472"/>
            <a:ext cx="575786" cy="575786"/>
          </a:xfrm>
          <a:prstGeom prst="roundRect">
            <a:avLst>
              <a:gd name="adj" fmla="val 158809"/>
            </a:avLst>
          </a:prstGeom>
          <a:solidFill>
            <a:srgbClr val="3371A5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93009" y="1855232"/>
            <a:ext cx="230267" cy="23026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72424" y="2450187"/>
            <a:ext cx="2817376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Machine Learning Pipeline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872424" y="2847618"/>
            <a:ext cx="3871436" cy="1535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Implementation of a Linear Regression model with hyperparameter tuning, cross-validation, and in-depth feature importance analysis. Models are persisted for seamless production deployment.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671751" y="5384602"/>
            <a:ext cx="6547485" cy="2013228"/>
          </a:xfrm>
          <a:prstGeom prst="roundRect">
            <a:avLst>
              <a:gd name="adj" fmla="val 5450"/>
            </a:avLst>
          </a:prstGeom>
          <a:solidFill>
            <a:srgbClr val="FAF5EB"/>
          </a:solidFill>
          <a:ln/>
        </p:spPr>
      </p:sp>
      <p:sp>
        <p:nvSpPr>
          <p:cNvPr id="22" name="Shape 17"/>
          <p:cNvSpPr/>
          <p:nvPr/>
        </p:nvSpPr>
        <p:spPr>
          <a:xfrm>
            <a:off x="671751" y="5361742"/>
            <a:ext cx="6547485" cy="91440"/>
          </a:xfrm>
          <a:prstGeom prst="roundRect">
            <a:avLst>
              <a:gd name="adj" fmla="val 88165"/>
            </a:avLst>
          </a:prstGeom>
          <a:solidFill>
            <a:srgbClr val="3371A5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600" y="5096708"/>
            <a:ext cx="575786" cy="575786"/>
          </a:xfrm>
          <a:prstGeom prst="roundRect">
            <a:avLst>
              <a:gd name="adj" fmla="val 158809"/>
            </a:avLst>
          </a:prstGeom>
          <a:solidFill>
            <a:srgbClr val="3371A5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0360" y="5269468"/>
            <a:ext cx="230267" cy="23026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86539" y="5864423"/>
            <a:ext cx="358151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Rigorous Performance Evaluation</a:t>
            </a:r>
            <a:endParaRPr lang="en-US" sz="1750" dirty="0"/>
          </a:p>
        </p:txBody>
      </p:sp>
      <p:sp>
        <p:nvSpPr>
          <p:cNvPr id="26" name="Text 20"/>
          <p:cNvSpPr/>
          <p:nvPr/>
        </p:nvSpPr>
        <p:spPr>
          <a:xfrm>
            <a:off x="886539" y="6261854"/>
            <a:ext cx="6117908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Utilizing multiple evaluation metrics such as RMSE, MAE, and R², alongside detailed residual analysis and model interpretability. Performance is benchmarked against baseline models.</a:t>
            </a:r>
            <a:endParaRPr lang="en-US" sz="1500" dirty="0"/>
          </a:p>
        </p:txBody>
      </p:sp>
      <p:sp>
        <p:nvSpPr>
          <p:cNvPr id="27" name="Shape 21"/>
          <p:cNvSpPr/>
          <p:nvPr/>
        </p:nvSpPr>
        <p:spPr>
          <a:xfrm>
            <a:off x="7411164" y="5384602"/>
            <a:ext cx="6547485" cy="2013228"/>
          </a:xfrm>
          <a:prstGeom prst="roundRect">
            <a:avLst>
              <a:gd name="adj" fmla="val 5450"/>
            </a:avLst>
          </a:prstGeom>
          <a:solidFill>
            <a:srgbClr val="FAF5EB"/>
          </a:solidFill>
          <a:ln/>
        </p:spPr>
      </p:sp>
      <p:sp>
        <p:nvSpPr>
          <p:cNvPr id="28" name="Shape 22"/>
          <p:cNvSpPr/>
          <p:nvPr/>
        </p:nvSpPr>
        <p:spPr>
          <a:xfrm>
            <a:off x="7411164" y="5361742"/>
            <a:ext cx="6547485" cy="91440"/>
          </a:xfrm>
          <a:prstGeom prst="roundRect">
            <a:avLst>
              <a:gd name="adj" fmla="val 88165"/>
            </a:avLst>
          </a:prstGeom>
          <a:solidFill>
            <a:srgbClr val="3371A5"/>
          </a:solidFill>
          <a:ln/>
        </p:spPr>
      </p:sp>
      <p:sp>
        <p:nvSpPr>
          <p:cNvPr id="29" name="Shape 23"/>
          <p:cNvSpPr/>
          <p:nvPr/>
        </p:nvSpPr>
        <p:spPr>
          <a:xfrm>
            <a:off x="10397014" y="5096708"/>
            <a:ext cx="575786" cy="575786"/>
          </a:xfrm>
          <a:prstGeom prst="roundRect">
            <a:avLst>
              <a:gd name="adj" fmla="val 158809"/>
            </a:avLst>
          </a:prstGeom>
          <a:solidFill>
            <a:srgbClr val="3371A5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9773" y="5269468"/>
            <a:ext cx="230267" cy="23026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25953" y="5864423"/>
            <a:ext cx="264949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Interactive Visualizations</a:t>
            </a:r>
            <a:endParaRPr lang="en-US" sz="1750" dirty="0"/>
          </a:p>
        </p:txBody>
      </p:sp>
      <p:sp>
        <p:nvSpPr>
          <p:cNvPr id="32" name="Text 25"/>
          <p:cNvSpPr/>
          <p:nvPr/>
        </p:nvSpPr>
        <p:spPr>
          <a:xfrm>
            <a:off x="7625953" y="6261854"/>
            <a:ext cx="6117908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Providing dynamic time-series plots comparing actual versus predicted values, correlation heatmaps, feature distribution analyses, and comprehensive model performance dashboards for actionable insights.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548" y="599956"/>
            <a:ext cx="6893600" cy="528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🛠️</a:t>
            </a:r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Technical Stack &amp; Dependencies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63548" y="1673781"/>
            <a:ext cx="308002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Core Technologies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3548" y="2276832"/>
            <a:ext cx="628554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3.8+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Primary programming language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3548" y="2702123"/>
            <a:ext cx="628554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Jupyter Notebook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Interactive development environment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3548" y="3127415"/>
            <a:ext cx="628554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scikit-learn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Machine learning algorithms and utilities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3548" y="3552706"/>
            <a:ext cx="628554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pandas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Data manipulation and analysis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3548" y="3977997"/>
            <a:ext cx="628554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NumPy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Numerical computing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3548" y="4403288"/>
            <a:ext cx="628554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Matplotlib/Seaborn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Data visualization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3548" y="4828580"/>
            <a:ext cx="628554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joblib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Model persistence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3548" y="5395674"/>
            <a:ext cx="308002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Installation Steps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63548" y="5998726"/>
            <a:ext cx="628554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Clone the repository: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[repository_url]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3548" y="6431637"/>
            <a:ext cx="628554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and activate a virtual environment.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3548" y="6856928"/>
            <a:ext cx="628554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Install dependencies: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7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925" y="1701046"/>
            <a:ext cx="6285548" cy="62855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267" y="818317"/>
            <a:ext cx="4325660" cy="555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🚀</a:t>
            </a:r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Quick Start Guide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804267" y="2178487"/>
            <a:ext cx="6396037" cy="2329101"/>
          </a:xfrm>
          <a:prstGeom prst="roundRect">
            <a:avLst>
              <a:gd name="adj" fmla="val 4144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4747" y="2208967"/>
            <a:ext cx="6335078" cy="229791"/>
          </a:xfrm>
          <a:prstGeom prst="roundRect">
            <a:avLst>
              <a:gd name="adj" fmla="val 26086"/>
            </a:avLst>
          </a:prstGeom>
          <a:solidFill>
            <a:srgbClr val="FAF5EB"/>
          </a:solidFill>
          <a:ln/>
        </p:spPr>
      </p:sp>
      <p:sp>
        <p:nvSpPr>
          <p:cNvPr id="5" name="Text 3"/>
          <p:cNvSpPr/>
          <p:nvPr/>
        </p:nvSpPr>
        <p:spPr>
          <a:xfrm>
            <a:off x="1064538" y="2668548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1. Data Preparation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064538" y="3144322"/>
            <a:ext cx="5875496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Load and preprocess data from specified CSV files using 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src.data_processing.load_and_preprocess_data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This prepares training and testing sets.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7430095" y="1833801"/>
            <a:ext cx="6396037" cy="2673787"/>
          </a:xfrm>
          <a:prstGeom prst="roundRect">
            <a:avLst>
              <a:gd name="adj" fmla="val 361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60575" y="1864281"/>
            <a:ext cx="6335078" cy="229791"/>
          </a:xfrm>
          <a:prstGeom prst="roundRect">
            <a:avLst>
              <a:gd name="adj" fmla="val 26086"/>
            </a:avLst>
          </a:prstGeom>
          <a:solidFill>
            <a:srgbClr val="FAF5EB"/>
          </a:solidFill>
          <a:ln/>
        </p:spPr>
      </p:sp>
      <p:sp>
        <p:nvSpPr>
          <p:cNvPr id="9" name="Text 7"/>
          <p:cNvSpPr/>
          <p:nvPr/>
        </p:nvSpPr>
        <p:spPr>
          <a:xfrm>
            <a:off x="7690366" y="2323862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2. Model Training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690366" y="2799636"/>
            <a:ext cx="587549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Train the Linear Regression model using 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src.model.train_model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with the prepared training data.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804267" y="5082064"/>
            <a:ext cx="6396037" cy="2329101"/>
          </a:xfrm>
          <a:prstGeom prst="roundRect">
            <a:avLst>
              <a:gd name="adj" fmla="val 4144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34747" y="5112544"/>
            <a:ext cx="6335078" cy="229791"/>
          </a:xfrm>
          <a:prstGeom prst="roundRect">
            <a:avLst>
              <a:gd name="adj" fmla="val 26086"/>
            </a:avLst>
          </a:prstGeom>
          <a:solidFill>
            <a:srgbClr val="FAF5EB"/>
          </a:solidFill>
          <a:ln/>
        </p:spPr>
      </p:sp>
      <p:sp>
        <p:nvSpPr>
          <p:cNvPr id="13" name="Text 11"/>
          <p:cNvSpPr/>
          <p:nvPr/>
        </p:nvSpPr>
        <p:spPr>
          <a:xfrm>
            <a:off x="1064538" y="5572125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3. Model Evaluation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064538" y="6047899"/>
            <a:ext cx="5875496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Evaluate model performance using 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src.model.evaluate_model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which calculates key metrics like RMSE and R² on the test set.</a:t>
            </a:r>
            <a:endParaRPr lang="en-US" sz="1800" dirty="0"/>
          </a:p>
        </p:txBody>
      </p:sp>
      <p:sp>
        <p:nvSpPr>
          <p:cNvPr id="15" name="Shape 13"/>
          <p:cNvSpPr/>
          <p:nvPr/>
        </p:nvSpPr>
        <p:spPr>
          <a:xfrm>
            <a:off x="7430095" y="4737378"/>
            <a:ext cx="6396037" cy="2673787"/>
          </a:xfrm>
          <a:prstGeom prst="roundRect">
            <a:avLst>
              <a:gd name="adj" fmla="val 361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60575" y="4767858"/>
            <a:ext cx="6335078" cy="229791"/>
          </a:xfrm>
          <a:prstGeom prst="roundRect">
            <a:avLst>
              <a:gd name="adj" fmla="val 26086"/>
            </a:avLst>
          </a:prstGeom>
          <a:solidFill>
            <a:srgbClr val="FAF5EB"/>
          </a:solidFill>
          <a:ln/>
        </p:spPr>
      </p:sp>
      <p:sp>
        <p:nvSpPr>
          <p:cNvPr id="17" name="Text 15"/>
          <p:cNvSpPr/>
          <p:nvPr/>
        </p:nvSpPr>
        <p:spPr>
          <a:xfrm>
            <a:off x="7690366" y="5227439"/>
            <a:ext cx="273474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4. Making Predictions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690366" y="5703213"/>
            <a:ext cx="587549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 predictions on new data using the trained model's 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.predict()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method.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359" y="610791"/>
            <a:ext cx="6136838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📊</a:t>
            </a:r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Data Description &amp; Features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77359" y="1584960"/>
            <a:ext cx="1307568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dataset comprises time-series data designed for electricity price forecasting, integrating critical features to capture market dynamics.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7359" y="2545318"/>
            <a:ext cx="13075682" cy="4474131"/>
          </a:xfrm>
          <a:prstGeom prst="roundRect">
            <a:avLst>
              <a:gd name="adj" fmla="val 208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4979" y="2552938"/>
            <a:ext cx="13060442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7269" y="2693789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T(t-2)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3623072" y="2693789"/>
            <a:ext cx="738449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Temperature two time steps before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1459289" y="2693789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°C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84979" y="3189923"/>
            <a:ext cx="13060442" cy="636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07269" y="3330773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T(t-1)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3623072" y="3330773"/>
            <a:ext cx="738449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Temperature one time step before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1459289" y="3330773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°C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84979" y="3826907"/>
            <a:ext cx="13060442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07269" y="3967758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T(t)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3623072" y="3967758"/>
            <a:ext cx="738449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temperature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1459289" y="3967758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°C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84979" y="4463891"/>
            <a:ext cx="13060442" cy="636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07269" y="4604742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D(t-2)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3623072" y="4604742"/>
            <a:ext cx="738449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Electricity demand two time steps before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1459289" y="4604742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MW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84979" y="5100876"/>
            <a:ext cx="13060442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07269" y="5241727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D(t-1)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3623072" y="5241727"/>
            <a:ext cx="738449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Electricity demand one time step before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1459289" y="5241727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MW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84979" y="5737860"/>
            <a:ext cx="13060442" cy="636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07269" y="5878711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D(t)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3623072" y="5878711"/>
            <a:ext cx="738449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electricity demand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11459289" y="5878711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MW</a:t>
            </a:r>
            <a:endParaRPr lang="en-US" sz="1700" dirty="0"/>
          </a:p>
        </p:txBody>
      </p:sp>
      <p:sp>
        <p:nvSpPr>
          <p:cNvPr id="29" name="Shape 27"/>
          <p:cNvSpPr/>
          <p:nvPr/>
        </p:nvSpPr>
        <p:spPr>
          <a:xfrm>
            <a:off x="784979" y="6374844"/>
            <a:ext cx="13060442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07269" y="6515695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P(t+1)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3623072" y="6515695"/>
            <a:ext cx="7384494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Electricity price to predict (target variable)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11459289" y="6515695"/>
            <a:ext cx="216408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$/MWh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777359" y="7269242"/>
            <a:ext cx="13075682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Dataset Statistics: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Training samples: 955, Testing samples: 506, Features: 6.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467" y="542092"/>
            <a:ext cx="7769066" cy="939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🧠</a:t>
            </a:r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Model Architecture: Linear Regression with Enhancements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87467" y="1776293"/>
            <a:ext cx="3786307" cy="3486031"/>
          </a:xfrm>
          <a:prstGeom prst="roundRect">
            <a:avLst>
              <a:gd name="adj" fmla="val 23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1421" y="1980248"/>
            <a:ext cx="589240" cy="589240"/>
          </a:xfrm>
          <a:prstGeom prst="roundRect">
            <a:avLst>
              <a:gd name="adj" fmla="val 15516743"/>
            </a:avLst>
          </a:prstGeom>
          <a:solidFill>
            <a:srgbClr val="3371A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465" y="2142173"/>
            <a:ext cx="265152" cy="2651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1421" y="2765822"/>
            <a:ext cx="2310884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91421" y="3172420"/>
            <a:ext cx="3378398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Incorporates time-lagged features to capture temporal dependencies, polynomial features for non-linear relationships, and interaction terms between temperature and demand for enhanced predictive power.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670108" y="1776293"/>
            <a:ext cx="3786426" cy="3486031"/>
          </a:xfrm>
          <a:prstGeom prst="roundRect">
            <a:avLst>
              <a:gd name="adj" fmla="val 23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74062" y="1980248"/>
            <a:ext cx="589240" cy="589240"/>
          </a:xfrm>
          <a:prstGeom prst="roundRect">
            <a:avLst>
              <a:gd name="adj" fmla="val 15516743"/>
            </a:avLst>
          </a:prstGeom>
          <a:solidFill>
            <a:srgbClr val="3371A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6106" y="2142173"/>
            <a:ext cx="265152" cy="26515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4062" y="2765822"/>
            <a:ext cx="2310884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Selection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4874062" y="3172420"/>
            <a:ext cx="3378518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Utilizes a Linear Regression algorithm with L2 (Ridge) regularization, cross-validated for optimal alpha. Feature scaling is applied using StandardScaler to ensure zero mean and unit variance.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87467" y="5458658"/>
            <a:ext cx="7769066" cy="2228731"/>
          </a:xfrm>
          <a:prstGeom prst="roundRect">
            <a:avLst>
              <a:gd name="adj" fmla="val 370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91421" y="5662613"/>
            <a:ext cx="589240" cy="589240"/>
          </a:xfrm>
          <a:prstGeom prst="roundRect">
            <a:avLst>
              <a:gd name="adj" fmla="val 15516743"/>
            </a:avLst>
          </a:prstGeom>
          <a:solidFill>
            <a:srgbClr val="3371A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465" y="5824538"/>
            <a:ext cx="265152" cy="2651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91421" y="6448187"/>
            <a:ext cx="262520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Hyperparameter Tuning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91421" y="6854785"/>
            <a:ext cx="736115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Employs grid search with 5-fold cross-validation to fine-tune regularization strength (alpha), polynomial degree, and interaction term parameters for peak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3625"/>
            <a:ext cx="8389144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📈</a:t>
            </a:r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Performance Metrics &amp; Key Findings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43328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model's performance is meticulously evaluated using industry-standard metrics to ensure reliability and accuracy.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085505"/>
            <a:ext cx="12954952" cy="1386126"/>
          </a:xfrm>
          <a:prstGeom prst="roundRect">
            <a:avLst>
              <a:gd name="adj" fmla="val 72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093125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244334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RMSE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970383" y="3244334"/>
            <a:ext cx="40426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6.20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499283" y="3244334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20.15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3778568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4659" y="3929777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R²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970383" y="3929777"/>
            <a:ext cx="40426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0.3951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499283" y="3929777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0.1242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196697" y="50998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Findings: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96697" y="5810726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model shows moderate performance on the training set but struggles to generalize to the test set, indicating potential overfitting. Further feature engineering and model exploration are crucial for improvement.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4740831"/>
            <a:ext cx="30480" cy="2105144"/>
          </a:xfrm>
          <a:prstGeom prst="rect">
            <a:avLst/>
          </a:prstGeom>
          <a:solidFill>
            <a:srgbClr val="3371A5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382" y="604480"/>
            <a:ext cx="4886444" cy="524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🎯</a:t>
            </a:r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Applications &amp; Impact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69382" y="1569006"/>
            <a:ext cx="13091636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electricity price prediction model offers diverse applications across the energy sector, driving efficiency and strategic decision-making.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9382" y="2519482"/>
            <a:ext cx="549593" cy="5495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9382" y="334387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Energy Trading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69382" y="3798927"/>
            <a:ext cx="4180642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Optimizing trading strategies and portfolio management based on accurate price forecasts.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820" y="2519482"/>
            <a:ext cx="549593" cy="5495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4820" y="334387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Grid Operation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24820" y="3798927"/>
            <a:ext cx="4180642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Enhancing scheduling and balancing of power grids for stability and efficiency.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0258" y="2519482"/>
            <a:ext cx="549593" cy="5495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0258" y="334387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Demand Response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80258" y="3798927"/>
            <a:ext cx="4180761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Facilitating effective demand response programs by predicting price fluctuations.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82" y="5293281"/>
            <a:ext cx="549593" cy="54959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9382" y="6117669"/>
            <a:ext cx="277534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Renewable Integration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69382" y="6572726"/>
            <a:ext cx="4180642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Improving the integration and dispatch of renewable energy sources into the grid.</a:t>
            </a:r>
            <a:endParaRPr lang="en-US" sz="17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4820" y="5293281"/>
            <a:ext cx="549593" cy="54959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24820" y="6117669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Budget Planning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5224820" y="6572726"/>
            <a:ext cx="4180642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Enabling large consumers to forecast energy costs and optimize their budget allocations.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634" y="391716"/>
            <a:ext cx="490287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🚀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Next Steps &amp; Future Enhancements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98634" y="1027033"/>
            <a:ext cx="1363313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 further refine and extend this project, several key areas have been identified for development.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8634" y="1557695"/>
            <a:ext cx="201120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Improvement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98634" y="1951434"/>
            <a:ext cx="664285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Explore more complex models like Random Forest or XGBoost.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8634" y="2229207"/>
            <a:ext cx="664285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advanced feature engineering to capture intricate patterns.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8634" y="2506980"/>
            <a:ext cx="664285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Conduct extensive hyperparameter tuning using more sophisticated search techniques.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8634" y="2877383"/>
            <a:ext cx="2488525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Feature Engineering Ideas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98634" y="3271123"/>
            <a:ext cx="664285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temporal features such as rolling averages, lagged data, and moving statistics.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8634" y="3548896"/>
            <a:ext cx="664285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Incorporate seasonal indicators: hour of day, day of week, month, and holiday flags.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98634" y="3826669"/>
            <a:ext cx="664285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interaction terms between temperature and demand, and polynomial features.</a:t>
            </a:r>
            <a:endParaRPr lang="en-US" sz="11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6532" y="1575554"/>
            <a:ext cx="6642854" cy="664285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96532" y="8378666"/>
            <a:ext cx="2011204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Deployment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496532" y="8772406"/>
            <a:ext cx="664285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Transition the notebook into a deployable application.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496532" y="9050179"/>
            <a:ext cx="664285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Establish an API endpoint for real-time predictions.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7496532" y="9327952"/>
            <a:ext cx="6642854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 the model retraining process to maintain accuracy over time.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2025-12-01T07:27:13Z</dcterms:created>
  <dcterms:modified xsi:type="dcterms:W3CDTF">2025-12-01T07:27:13Z</dcterms:modified>
</cp:coreProperties>
</file>